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62" r:id="rId5"/>
    <p:sldId id="259" r:id="rId6"/>
    <p:sldId id="260" r:id="rId7"/>
    <p:sldId id="261" r:id="rId8"/>
  </p:sldIdLst>
  <p:sldSz cx="9144000" cy="6858000" type="screen4x3"/>
  <p:notesSz cx="6784975"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סגנון ביניים 2 - הדגשה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92" autoAdjust="0"/>
  </p:normalViewPr>
  <p:slideViewPr>
    <p:cSldViewPr>
      <p:cViewPr>
        <p:scale>
          <a:sx n="118" d="100"/>
          <a:sy n="118" d="100"/>
        </p:scale>
        <p:origin x="-1422" y="186"/>
      </p:cViewPr>
      <p:guideLst>
        <p:guide orient="horz" pos="2160"/>
        <p:guide pos="2880"/>
      </p:guideLst>
    </p:cSldViewPr>
  </p:slideViewPr>
  <p:outlineViewPr>
    <p:cViewPr>
      <p:scale>
        <a:sx n="33" d="100"/>
        <a:sy n="33" d="100"/>
      </p:scale>
      <p:origin x="19" y="269"/>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B453B756-8895-482F-874F-40A75F7939BF}" type="datetimeFigureOut">
              <a:rPr lang="en-US" smtClean="0"/>
              <a:t>11/17/2016</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1275527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453B756-8895-482F-874F-40A75F7939BF}" type="datetimeFigureOut">
              <a:rPr lang="en-US" smtClean="0"/>
              <a:t>11/17/2016</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22690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453B756-8895-482F-874F-40A75F7939BF}" type="datetimeFigureOut">
              <a:rPr lang="en-US" smtClean="0"/>
              <a:t>11/17/2016</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2509729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453B756-8895-482F-874F-40A75F7939BF}" type="datetimeFigureOut">
              <a:rPr lang="en-US" smtClean="0"/>
              <a:t>11/17/2016</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83124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453B756-8895-482F-874F-40A75F7939BF}" type="datetimeFigureOut">
              <a:rPr lang="en-US" smtClean="0"/>
              <a:t>11/17/2016</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2079352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B453B756-8895-482F-874F-40A75F7939BF}" type="datetimeFigureOut">
              <a:rPr lang="en-US" smtClean="0"/>
              <a:t>11/17/2016</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2343396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B453B756-8895-482F-874F-40A75F7939BF}" type="datetimeFigureOut">
              <a:rPr lang="en-US" smtClean="0"/>
              <a:t>11/17/2016</a:t>
            </a:fld>
            <a:endParaRPr lang="en-US"/>
          </a:p>
        </p:txBody>
      </p:sp>
      <p:sp>
        <p:nvSpPr>
          <p:cNvPr id="8" name="מציין מיקום של כותרת תחתונה 7"/>
          <p:cNvSpPr>
            <a:spLocks noGrp="1"/>
          </p:cNvSpPr>
          <p:nvPr>
            <p:ph type="ftr" sz="quarter" idx="11"/>
          </p:nvPr>
        </p:nvSpPr>
        <p:spPr/>
        <p:txBody>
          <a:bodyPr/>
          <a:lstStyle/>
          <a:p>
            <a:endParaRPr lang="en-US"/>
          </a:p>
        </p:txBody>
      </p:sp>
      <p:sp>
        <p:nvSpPr>
          <p:cNvPr id="9" name="מציין מיקום של מספר שקופית 8"/>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349051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B453B756-8895-482F-874F-40A75F7939BF}" type="datetimeFigureOut">
              <a:rPr lang="en-US" smtClean="0"/>
              <a:t>11/17/2016</a:t>
            </a:fld>
            <a:endParaRPr lang="en-US"/>
          </a:p>
        </p:txBody>
      </p:sp>
      <p:sp>
        <p:nvSpPr>
          <p:cNvPr id="4" name="מציין מיקום של כותרת תחתונה 3"/>
          <p:cNvSpPr>
            <a:spLocks noGrp="1"/>
          </p:cNvSpPr>
          <p:nvPr>
            <p:ph type="ftr" sz="quarter" idx="11"/>
          </p:nvPr>
        </p:nvSpPr>
        <p:spPr/>
        <p:txBody>
          <a:bodyPr/>
          <a:lstStyle/>
          <a:p>
            <a:endParaRPr lang="en-US"/>
          </a:p>
        </p:txBody>
      </p:sp>
      <p:sp>
        <p:nvSpPr>
          <p:cNvPr id="5" name="מציין מיקום של מספר שקופית 4"/>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173956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B453B756-8895-482F-874F-40A75F7939BF}" type="datetimeFigureOut">
              <a:rPr lang="en-US" smtClean="0"/>
              <a:t>11/17/2016</a:t>
            </a:fld>
            <a:endParaRPr lang="en-US"/>
          </a:p>
        </p:txBody>
      </p:sp>
      <p:sp>
        <p:nvSpPr>
          <p:cNvPr id="3" name="מציין מיקום של כותרת תחתונה 2"/>
          <p:cNvSpPr>
            <a:spLocks noGrp="1"/>
          </p:cNvSpPr>
          <p:nvPr>
            <p:ph type="ftr" sz="quarter" idx="11"/>
          </p:nvPr>
        </p:nvSpPr>
        <p:spPr/>
        <p:txBody>
          <a:bodyPr/>
          <a:lstStyle/>
          <a:p>
            <a:endParaRPr lang="en-US"/>
          </a:p>
        </p:txBody>
      </p:sp>
      <p:sp>
        <p:nvSpPr>
          <p:cNvPr id="4" name="מציין מיקום של מספר שקופית 3"/>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3484051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453B756-8895-482F-874F-40A75F7939BF}" type="datetimeFigureOut">
              <a:rPr lang="en-US" smtClean="0"/>
              <a:t>11/17/2016</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1285023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B453B756-8895-482F-874F-40A75F7939BF}" type="datetimeFigureOut">
              <a:rPr lang="en-US" smtClean="0"/>
              <a:t>11/17/2016</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8770B379-C95A-4755-B5C0-5EE08818D00D}" type="slidenum">
              <a:rPr lang="en-US" smtClean="0"/>
              <a:t>‹#›</a:t>
            </a:fld>
            <a:endParaRPr lang="en-US"/>
          </a:p>
        </p:txBody>
      </p:sp>
    </p:spTree>
    <p:extLst>
      <p:ext uri="{BB962C8B-B14F-4D97-AF65-F5344CB8AC3E}">
        <p14:creationId xmlns:p14="http://schemas.microsoft.com/office/powerpoint/2010/main" val="4163065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453B756-8895-482F-874F-40A75F7939BF}" type="datetimeFigureOut">
              <a:rPr lang="en-US" smtClean="0"/>
              <a:t>11/17/2016</a:t>
            </a:fld>
            <a:endParaRPr lang="en-US"/>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770B379-C95A-4755-B5C0-5EE08818D00D}" type="slidenum">
              <a:rPr lang="en-US" smtClean="0"/>
              <a:t>‹#›</a:t>
            </a:fld>
            <a:endParaRPr lang="en-US"/>
          </a:p>
        </p:txBody>
      </p:sp>
    </p:spTree>
    <p:extLst>
      <p:ext uri="{BB962C8B-B14F-4D97-AF65-F5344CB8AC3E}">
        <p14:creationId xmlns:p14="http://schemas.microsoft.com/office/powerpoint/2010/main" val="1623251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normAutofit/>
          </a:bodyPr>
          <a:lstStyle/>
          <a:p>
            <a:pPr algn="ctr"/>
            <a:r>
              <a:rPr lang="he-IL" sz="5400" b="1" i="1" u="sng" dirty="0" smtClean="0"/>
              <a:t>עבודת הגשה על העין</a:t>
            </a:r>
            <a:endParaRPr lang="en-US" sz="5400" b="1" i="1" u="sng" dirty="0"/>
          </a:p>
        </p:txBody>
      </p:sp>
      <p:sp>
        <p:nvSpPr>
          <p:cNvPr id="3" name="כותרת משנה 2"/>
          <p:cNvSpPr>
            <a:spLocks noGrp="1"/>
          </p:cNvSpPr>
          <p:nvPr>
            <p:ph type="subTitle" idx="1"/>
          </p:nvPr>
        </p:nvSpPr>
        <p:spPr>
          <a:xfrm>
            <a:off x="395536" y="836712"/>
            <a:ext cx="8062912" cy="2834904"/>
          </a:xfrm>
        </p:spPr>
        <p:txBody>
          <a:bodyPr>
            <a:normAutofit/>
          </a:bodyPr>
          <a:lstStyle/>
          <a:p>
            <a:r>
              <a:rPr lang="he-IL" dirty="0" smtClean="0"/>
              <a:t>מורה: גלינה פודים</a:t>
            </a:r>
          </a:p>
          <a:p>
            <a:r>
              <a:rPr lang="he-IL" dirty="0" smtClean="0"/>
              <a:t>מגישה: שלי הקאניאן</a:t>
            </a:r>
          </a:p>
          <a:p>
            <a:r>
              <a:rPr lang="en-US" dirty="0" smtClean="0"/>
              <a:t> </a:t>
            </a:r>
            <a:r>
              <a:rPr lang="he-IL" dirty="0" smtClean="0"/>
              <a:t>כיתה: ו3</a:t>
            </a:r>
          </a:p>
          <a:p>
            <a:r>
              <a:rPr lang="he-IL" dirty="0" smtClean="0"/>
              <a:t> </a:t>
            </a:r>
          </a:p>
        </p:txBody>
      </p:sp>
      <p:pic>
        <p:nvPicPr>
          <p:cNvPr id="19458" name="Picture 2" descr="תוצאת תמונה עבור עין יפה"/>
          <p:cNvPicPr>
            <a:picLocks noChangeAspect="1" noChangeArrowheads="1"/>
          </p:cNvPicPr>
          <p:nvPr/>
        </p:nvPicPr>
        <p:blipFill>
          <a:blip r:embed="rId2" cstate="print"/>
          <a:srcRect/>
          <a:stretch>
            <a:fillRect/>
          </a:stretch>
        </p:blipFill>
        <p:spPr bwMode="auto">
          <a:xfrm>
            <a:off x="539552" y="3861048"/>
            <a:ext cx="4784531" cy="2691299"/>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rtl="1"/>
            <a:r>
              <a:rPr lang="he-IL" dirty="0" smtClean="0"/>
              <a:t>הסבר על העין</a:t>
            </a:r>
            <a:endParaRPr lang="en-US" dirty="0"/>
          </a:p>
        </p:txBody>
      </p:sp>
      <p:sp>
        <p:nvSpPr>
          <p:cNvPr id="3" name="מציין מיקום תוכן 2"/>
          <p:cNvSpPr>
            <a:spLocks noGrp="1"/>
          </p:cNvSpPr>
          <p:nvPr>
            <p:ph idx="1"/>
          </p:nvPr>
        </p:nvSpPr>
        <p:spPr>
          <a:xfrm>
            <a:off x="395536" y="1340768"/>
            <a:ext cx="8229600" cy="3960440"/>
          </a:xfrm>
        </p:spPr>
        <p:txBody>
          <a:bodyPr>
            <a:normAutofit fontScale="70000" lnSpcReduction="20000"/>
          </a:bodyPr>
          <a:lstStyle/>
          <a:p>
            <a:pPr algn="r" rtl="1">
              <a:buNone/>
            </a:pPr>
            <a:r>
              <a:rPr lang="he-IL" dirty="0" smtClean="0"/>
              <a:t>העיניים הן כדורים בקוטר של כ 2.5 ס"מ ,הנמצאות בתוך ארובות העיניים. ארובות העיניים הן שקעים בגולגולת והן מגינות על העיניים. </a:t>
            </a:r>
          </a:p>
          <a:p>
            <a:pPr algn="r" rtl="1">
              <a:buNone/>
            </a:pPr>
            <a:r>
              <a:rPr lang="he-IL" dirty="0" smtClean="0"/>
              <a:t>אנו רואים בדרך כלל רק את החלק הקדמי והחיצוני של העיניים. על חלק זה </a:t>
            </a:r>
            <a:r>
              <a:rPr lang="he-IL" dirty="0" err="1" smtClean="0"/>
              <a:t>מגינים</a:t>
            </a:r>
            <a:r>
              <a:rPr lang="he-IL" dirty="0" smtClean="0"/>
              <a:t> גם העפעפיים, הריסים והגבות. </a:t>
            </a:r>
          </a:p>
          <a:p>
            <a:pPr algn="r" rtl="1">
              <a:buNone/>
            </a:pPr>
            <a:r>
              <a:rPr lang="he-IL" dirty="0" smtClean="0"/>
              <a:t>בלוטת הדמעות נמצאת בפינה החיצונית עליונה של כל עין, ליד הרקה. היא מפרישה דמעות כל הזמן ואלה זורמות על פני החלק הקדמי של העין ושומרות על לחות החלק החיצוני של העין. הדמעות נקוות לתוך צינור בחלק הפנימי התחתון של העין, ליד האף וזורמות לתוך חלל האף – זו הסיבה שכאשר בוכים ויש ייצור יתר של דמעות, (חלק גולשות החוצה וחלק נקוות לצינור) גם האף מפריש וצריך לנגב את האף לעיתים קרובות. האף מפריש לא רק נזלת אם כי דמעות!</a:t>
            </a:r>
          </a:p>
          <a:p>
            <a:pPr algn="r" rtl="1">
              <a:buNone/>
            </a:pPr>
            <a:r>
              <a:rPr lang="he-IL" dirty="0" smtClean="0"/>
              <a:t/>
            </a:r>
            <a:br>
              <a:rPr lang="he-IL" dirty="0" smtClean="0"/>
            </a:br>
            <a:endParaRPr lang="en-US" dirty="0"/>
          </a:p>
        </p:txBody>
      </p:sp>
      <p:pic>
        <p:nvPicPr>
          <p:cNvPr id="5124" name="Picture 4" descr="תוצאת תמונה עבור מבנה העין"/>
          <p:cNvPicPr>
            <a:picLocks noChangeAspect="1" noChangeArrowheads="1"/>
          </p:cNvPicPr>
          <p:nvPr/>
        </p:nvPicPr>
        <p:blipFill>
          <a:blip r:embed="rId2" cstate="print"/>
          <a:srcRect/>
          <a:stretch>
            <a:fillRect/>
          </a:stretch>
        </p:blipFill>
        <p:spPr bwMode="auto">
          <a:xfrm>
            <a:off x="251520" y="4077072"/>
            <a:ext cx="5408726" cy="2291334"/>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979712" y="116632"/>
            <a:ext cx="5472608" cy="360040"/>
          </a:xfrm>
        </p:spPr>
        <p:txBody>
          <a:bodyPr>
            <a:normAutofit fontScale="90000"/>
          </a:bodyPr>
          <a:lstStyle/>
          <a:p>
            <a:pPr algn="ctr"/>
            <a:r>
              <a:rPr lang="he-IL" b="1" i="1" u="sng" dirty="0" smtClean="0"/>
              <a:t>מבנה העין</a:t>
            </a:r>
            <a:endParaRPr lang="en-US" b="1" i="1" u="sng" dirty="0"/>
          </a:p>
        </p:txBody>
      </p:sp>
      <p:graphicFrame>
        <p:nvGraphicFramePr>
          <p:cNvPr id="8" name="מציין מיקום תוכן 7"/>
          <p:cNvGraphicFramePr>
            <a:graphicFrameLocks noGrp="1"/>
          </p:cNvGraphicFramePr>
          <p:nvPr>
            <p:ph idx="1"/>
            <p:extLst>
              <p:ext uri="{D42A27DB-BD31-4B8C-83A1-F6EECF244321}">
                <p14:modId xmlns:p14="http://schemas.microsoft.com/office/powerpoint/2010/main" val="3684557343"/>
              </p:ext>
            </p:extLst>
          </p:nvPr>
        </p:nvGraphicFramePr>
        <p:xfrm>
          <a:off x="179512" y="620689"/>
          <a:ext cx="8784976" cy="6179003"/>
        </p:xfrm>
        <a:graphic>
          <a:graphicData uri="http://schemas.openxmlformats.org/drawingml/2006/table">
            <a:tbl>
              <a:tblPr firstRow="1" bandRow="1">
                <a:tableStyleId>{2D5ABB26-0587-4C30-8999-92F81FD0307C}</a:tableStyleId>
              </a:tblPr>
              <a:tblGrid>
                <a:gridCol w="1098122"/>
                <a:gridCol w="1098122"/>
                <a:gridCol w="1098122"/>
                <a:gridCol w="1098122"/>
                <a:gridCol w="1098122"/>
                <a:gridCol w="1098122"/>
                <a:gridCol w="1098122"/>
                <a:gridCol w="1098122"/>
              </a:tblGrid>
              <a:tr h="13631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e-IL" dirty="0" smtClean="0"/>
                        <a:t>רשתית</a:t>
                      </a:r>
                      <a:endParaRPr lang="en-US" dirty="0" smtClean="0"/>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e-IL" dirty="0" smtClean="0"/>
                        <a:t>לובן העין</a:t>
                      </a:r>
                      <a:endParaRPr lang="en-US" dirty="0" smtClean="0"/>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e-IL" dirty="0" smtClean="0"/>
                        <a:t>גוף עטרה</a:t>
                      </a:r>
                      <a:endParaRPr lang="en-US" dirty="0" smtClean="0"/>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dirty="0" smtClean="0"/>
                        <a:t>עדשה</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dirty="0" smtClean="0"/>
                        <a:t>אישון</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dirty="0" smtClean="0"/>
                        <a:t>קשתית</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dirty="0" smtClean="0"/>
                        <a:t>קרנית</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e-IL" sz="1400" dirty="0" smtClean="0"/>
                        <a:t>תבחינים</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63163">
                <a:tc>
                  <a:txBody>
                    <a:bodyPr/>
                    <a:lstStyle/>
                    <a:p>
                      <a:r>
                        <a:rPr lang="he-IL" dirty="0" smtClean="0"/>
                        <a:t>השכבה האחרונה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מעטפת חיצונית של העין</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נמצא בין הקשתית לדמית</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e-IL" dirty="0" smtClean="0"/>
                        <a:t>נמצאת מאחורי האישון</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במרכז</a:t>
                      </a:r>
                      <a:r>
                        <a:rPr lang="he-IL" sz="1400" baseline="0" dirty="0" smtClean="0"/>
                        <a:t> הקשתית</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מאחורי הקרנית</a:t>
                      </a:r>
                      <a:r>
                        <a:rPr lang="he-IL" sz="1400" baseline="0" dirty="0" smtClean="0"/>
                        <a:t> וליפני העדשה הטבעית של העין</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ממוקמת בקדמת העין</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e-IL" dirty="0" smtClean="0"/>
                        <a:t>מיקומה</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72273">
                <a:tc>
                  <a:txBody>
                    <a:bodyPr/>
                    <a:lstStyle/>
                    <a:p>
                      <a:r>
                        <a:rPr lang="he-IL" sz="1400" dirty="0" smtClean="0"/>
                        <a:t>לקלוט את קרני האור שמגיעים</a:t>
                      </a:r>
                      <a:r>
                        <a:rPr lang="he-IL" sz="1400" baseline="0" dirty="0" smtClean="0"/>
                        <a:t> מחוץ לעין וגורמים להתמקדות של העין על גבי הרשתית</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להגן</a:t>
                      </a:r>
                      <a:r>
                        <a:rPr lang="he-IL" sz="1400" baseline="0" dirty="0" smtClean="0"/>
                        <a:t> על תכולת העין ועל שכבות פנימיות יותר</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התמקדות הראייה לקרוב</a:t>
                      </a:r>
                      <a:r>
                        <a:rPr lang="he-IL" sz="1400" baseline="0" dirty="0" smtClean="0"/>
                        <a:t> ולרחוק המתרחש באמצעות שינוי </a:t>
                      </a:r>
                      <a:r>
                        <a:rPr lang="he-IL" sz="1400" baseline="0" dirty="0" err="1" smtClean="0"/>
                        <a:t>קמירות</a:t>
                      </a:r>
                      <a:r>
                        <a:rPr lang="he-IL" sz="1400" baseline="0" dirty="0" smtClean="0"/>
                        <a:t> העדשה</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e-IL" sz="1400" dirty="0" smtClean="0"/>
                        <a:t>קרני האור</a:t>
                      </a:r>
                      <a:r>
                        <a:rPr lang="he-IL" sz="1400" baseline="0" dirty="0" smtClean="0"/>
                        <a:t> נכנסות לעין דרך הקרנית חולפות דרך מפתח האישון וחוצות את </a:t>
                      </a:r>
                      <a:r>
                        <a:rPr lang="he-IL" sz="1400" baseline="0" dirty="0" err="1" smtClean="0"/>
                        <a:t>האדשה</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baseline="0" dirty="0" smtClean="0"/>
                        <a:t>דרך האישון עוברות קרני האור הנכנסות לעין מבעד לקרנית</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מהווה מעיין אלומה למעבר קרני אור</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e-IL" sz="1400" dirty="0" smtClean="0"/>
                        <a:t>להעביר</a:t>
                      </a:r>
                      <a:r>
                        <a:rPr lang="he-IL" sz="1400" baseline="0" dirty="0" smtClean="0"/>
                        <a:t> את קרני האור החיצוניות אל תוך העין</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e-IL" dirty="0" smtClean="0"/>
                        <a:t>תפקידה</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22080">
                <a:tc>
                  <a:txBody>
                    <a:bodyPr/>
                    <a:lstStyle/>
                    <a:p>
                      <a:pPr algn="ctr"/>
                      <a:r>
                        <a:rPr lang="he-IL" sz="1400" dirty="0" smtClean="0"/>
                        <a:t>מורכבת</a:t>
                      </a:r>
                      <a:r>
                        <a:rPr lang="he-IL" sz="1400" baseline="0" dirty="0" smtClean="0"/>
                        <a:t> מ10 שכבות תאים וסיבי עצב</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שכבה</a:t>
                      </a:r>
                      <a:r>
                        <a:rPr lang="he-IL" sz="1400" baseline="0" dirty="0" smtClean="0"/>
                        <a:t> לבנה וקשה</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e-IL" sz="1400" dirty="0" smtClean="0"/>
                        <a:t>עדשת העין מחוזקת במקומה באמצעות קורים המקיפים אותה 360 </a:t>
                      </a:r>
                      <a:r>
                        <a:rPr lang="he-IL" dirty="0" smtClean="0"/>
                        <a:t>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he-IL" sz="1400" dirty="0" smtClean="0"/>
                        <a:t>קוטרה 10 מ"מ</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קוטרו</a:t>
                      </a:r>
                      <a:r>
                        <a:rPr lang="he-IL" sz="1400" baseline="0" dirty="0" smtClean="0"/>
                        <a:t> משתנה בהתאם למצבי התאורה</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הרקמה מעניקה את הצבע </a:t>
                      </a:r>
                      <a:r>
                        <a:rPr lang="he-IL" sz="1400" dirty="0" err="1" smtClean="0"/>
                        <a:t>האופיני</a:t>
                      </a:r>
                      <a:r>
                        <a:rPr lang="he-IL" sz="1400" dirty="0" smtClean="0"/>
                        <a:t> לה כחול חום ירוק......</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sz="1400" dirty="0" smtClean="0"/>
                        <a:t>הקרנית</a:t>
                      </a:r>
                      <a:r>
                        <a:rPr lang="he-IL" sz="1400" baseline="0" dirty="0" smtClean="0"/>
                        <a:t> בנויה מ5 שכבות</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he-IL" dirty="0" smtClean="0"/>
                        <a:t>מיוחד</a:t>
                      </a:r>
                    </a:p>
                    <a:p>
                      <a:pPr algn="ctr"/>
                      <a:r>
                        <a:rPr lang="he-IL" dirty="0" smtClean="0"/>
                        <a:t>(לא בכולם מצאתי)</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2"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out)">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3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16632"/>
            <a:ext cx="8229600" cy="1549894"/>
          </a:xfrm>
        </p:spPr>
        <p:txBody>
          <a:bodyPr>
            <a:normAutofit fontScale="90000"/>
          </a:bodyPr>
          <a:lstStyle/>
          <a:p>
            <a:pPr algn="ctr"/>
            <a:r>
              <a:rPr lang="he-IL" b="1" dirty="0" smtClean="0"/>
              <a:t>האם קריאה באור עמום או חזק מדי יכולה לפגום בראייה?</a:t>
            </a:r>
            <a:r>
              <a:rPr lang="he-IL" dirty="0" smtClean="0"/>
              <a:t/>
            </a:r>
            <a:br>
              <a:rPr lang="he-IL" dirty="0" smtClean="0"/>
            </a:br>
            <a:endParaRPr lang="en-US" dirty="0"/>
          </a:p>
        </p:txBody>
      </p:sp>
      <p:sp>
        <p:nvSpPr>
          <p:cNvPr id="3" name="מציין מיקום תוכן 2"/>
          <p:cNvSpPr>
            <a:spLocks noGrp="1"/>
          </p:cNvSpPr>
          <p:nvPr>
            <p:ph idx="1"/>
          </p:nvPr>
        </p:nvSpPr>
        <p:spPr/>
        <p:txBody>
          <a:bodyPr/>
          <a:lstStyle/>
          <a:p>
            <a:pPr algn="r" fontAlgn="base">
              <a:buNone/>
            </a:pPr>
            <a:r>
              <a:rPr lang="he-IL" sz="3600" dirty="0" smtClean="0"/>
              <a:t>לא, אבל תאורה לא מתאימה בהחלט עלולה לעייף את העיניים. הגברת התאורה או התקנת מגן מסך למחשב יכולה להקל על הקריאה.</a:t>
            </a:r>
          </a:p>
          <a:p>
            <a:endParaRPr lang="en-US" dirty="0"/>
          </a:p>
        </p:txBody>
      </p:sp>
      <p:pic>
        <p:nvPicPr>
          <p:cNvPr id="1026" name="Picture 2" descr="תוצאת תמונה עבור מישהו קורא ספר"/>
          <p:cNvPicPr>
            <a:picLocks noChangeAspect="1" noChangeArrowheads="1"/>
          </p:cNvPicPr>
          <p:nvPr/>
        </p:nvPicPr>
        <p:blipFill>
          <a:blip r:embed="rId2" cstate="print"/>
          <a:srcRect/>
          <a:stretch>
            <a:fillRect/>
          </a:stretch>
        </p:blipFill>
        <p:spPr bwMode="auto">
          <a:xfrm>
            <a:off x="251520" y="3861048"/>
            <a:ext cx="3747477" cy="2808312"/>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b="1" dirty="0" smtClean="0"/>
              <a:t>כל כמה זמן יש צורך לגשת לבדיקת עיניים?</a:t>
            </a:r>
            <a:r>
              <a:rPr lang="he-IL" dirty="0" smtClean="0"/>
              <a:t/>
            </a:r>
            <a:br>
              <a:rPr lang="he-IL" dirty="0" smtClean="0"/>
            </a:br>
            <a:endParaRPr lang="en-US" dirty="0"/>
          </a:p>
        </p:txBody>
      </p:sp>
      <p:sp>
        <p:nvSpPr>
          <p:cNvPr id="3" name="מציין מיקום תוכן 2"/>
          <p:cNvSpPr>
            <a:spLocks noGrp="1"/>
          </p:cNvSpPr>
          <p:nvPr>
            <p:ph idx="1"/>
          </p:nvPr>
        </p:nvSpPr>
        <p:spPr>
          <a:xfrm>
            <a:off x="467544" y="1844824"/>
            <a:ext cx="8229600" cy="4572000"/>
          </a:xfrm>
        </p:spPr>
        <p:txBody>
          <a:bodyPr>
            <a:noAutofit/>
          </a:bodyPr>
          <a:lstStyle/>
          <a:p>
            <a:pPr algn="r" fontAlgn="base">
              <a:buNone/>
            </a:pPr>
            <a:r>
              <a:rPr lang="he-IL" sz="2400" dirty="0" smtClean="0"/>
              <a:t>אם הראייה שלך תקינה ואתה עד גיל 35, כדאי לגשת לבדיקת לחץ תוך עיני לשלילת גלאוקומה. מעל גיל 35 ועד גיל 60 רצוי להיבדק מדי שנתיים עד 4 שנים. מעל גיל 60 יש צורך בבדיקת עיניים שנתית לאבחון מוקדם של ניוון חולי סוכרת זקוקים למעקב עיניים שגרתי כל 6 חודשים עד שנה, בהתאם לחומרת המחלה. בכל מקרה שיש סיפור משפחתי של מחלת עיניים כגון גלאוקומה, ניוון מרכז הראייה או בעיות אחרות – היוועצו ברופא העיניים באשר לתדירות הבדיקות.</a:t>
            </a:r>
          </a:p>
          <a:p>
            <a:pPr algn="r" fontAlgn="base">
              <a:buNone/>
            </a:pPr>
            <a:r>
              <a:rPr lang="he-IL" sz="2400" dirty="0" smtClean="0"/>
              <a:t> </a:t>
            </a:r>
          </a:p>
          <a:p>
            <a:pPr algn="r"/>
            <a:endParaRPr lang="en-US" sz="2400" dirty="0"/>
          </a:p>
        </p:txBody>
      </p:sp>
      <p:pic>
        <p:nvPicPr>
          <p:cNvPr id="4098" name="Picture 2" descr="תוצאת תמונה עבור זכוכית מגדלת"/>
          <p:cNvPicPr>
            <a:picLocks noChangeAspect="1" noChangeArrowheads="1"/>
          </p:cNvPicPr>
          <p:nvPr/>
        </p:nvPicPr>
        <p:blipFill>
          <a:blip r:embed="rId2" cstate="print"/>
          <a:srcRect/>
          <a:stretch>
            <a:fillRect/>
          </a:stretch>
        </p:blipFill>
        <p:spPr bwMode="auto">
          <a:xfrm>
            <a:off x="323528" y="4437112"/>
            <a:ext cx="2952328" cy="227687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b="1" dirty="0" smtClean="0"/>
              <a:t>מאיזה גיל יש לקחת את הילד להיבדק אצל רופא עיניים?</a:t>
            </a:r>
            <a:r>
              <a:rPr lang="he-IL" dirty="0" smtClean="0"/>
              <a:t/>
            </a:r>
            <a:br>
              <a:rPr lang="he-IL" dirty="0" smtClean="0"/>
            </a:br>
            <a:endParaRPr lang="en-US" dirty="0"/>
          </a:p>
        </p:txBody>
      </p:sp>
      <p:sp>
        <p:nvSpPr>
          <p:cNvPr id="3" name="מציין מיקום תוכן 2"/>
          <p:cNvSpPr>
            <a:spLocks noGrp="1"/>
          </p:cNvSpPr>
          <p:nvPr>
            <p:ph idx="1"/>
          </p:nvPr>
        </p:nvSpPr>
        <p:spPr/>
        <p:txBody>
          <a:bodyPr/>
          <a:lstStyle/>
          <a:p>
            <a:pPr algn="r" fontAlgn="base">
              <a:buNone/>
            </a:pPr>
            <a:r>
              <a:rPr lang="he-IL" dirty="0" smtClean="0"/>
              <a:t>ילודים ופגים עוברים בדיקה לתקינות העיניים בבתי החולים. מעבר לכך עד גיל 3 יש לבדוק את הילד פעם אחת אצל רופא עיניים, בד"כ במסגרת טיפת חלב. הוראת מנכ"ל משרד החינוך מורה שכל ילד לפני כיתה א' יעבור בדיקת עיניים על ידי רופא עיניים, רצוי רופא עיניים לילדים. בדיקה נוספת מתבצעת לפני הגיוס לצבא</a:t>
            </a:r>
          </a:p>
          <a:p>
            <a:pPr>
              <a:buNone/>
            </a:pPr>
            <a:endParaRPr lang="en-US" dirty="0"/>
          </a:p>
        </p:txBody>
      </p:sp>
      <p:pic>
        <p:nvPicPr>
          <p:cNvPr id="3074" name="Picture 2" descr="תוצאת תמונה עבור תמונות של רופא עיניים"/>
          <p:cNvPicPr>
            <a:picLocks noChangeAspect="1" noChangeArrowheads="1"/>
          </p:cNvPicPr>
          <p:nvPr/>
        </p:nvPicPr>
        <p:blipFill>
          <a:blip r:embed="rId2" cstate="print"/>
          <a:srcRect/>
          <a:stretch>
            <a:fillRect/>
          </a:stretch>
        </p:blipFill>
        <p:spPr bwMode="auto">
          <a:xfrm>
            <a:off x="755576" y="4797152"/>
            <a:ext cx="3539074" cy="1821582"/>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5" fill="hold" grpId="1" nodeType="clickEffect">
                                  <p:stCondLst>
                                    <p:cond delay="0"/>
                                  </p:stCondLst>
                                  <p:childTnLst>
                                    <p:animEffect transition="out" filter="checkerboard(dow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3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b="1" dirty="0" smtClean="0"/>
              <a:t>הילד שלי אוהב להתקרב לטלוויזיה – האם זה מסוכן?</a:t>
            </a:r>
            <a:r>
              <a:rPr lang="he-IL" dirty="0" smtClean="0"/>
              <a:t/>
            </a:r>
            <a:br>
              <a:rPr lang="he-IL" dirty="0" smtClean="0"/>
            </a:br>
            <a:endParaRPr lang="en-US" dirty="0"/>
          </a:p>
        </p:txBody>
      </p:sp>
      <p:sp>
        <p:nvSpPr>
          <p:cNvPr id="3" name="מציין מיקום תוכן 2"/>
          <p:cNvSpPr>
            <a:spLocks noGrp="1"/>
          </p:cNvSpPr>
          <p:nvPr>
            <p:ph idx="1"/>
          </p:nvPr>
        </p:nvSpPr>
        <p:spPr/>
        <p:txBody>
          <a:bodyPr/>
          <a:lstStyle/>
          <a:p>
            <a:pPr algn="r" fontAlgn="base">
              <a:buNone/>
            </a:pPr>
            <a:r>
              <a:rPr lang="he-IL" dirty="0" smtClean="0"/>
              <a:t>ילדים אוהבים להיות חלק מהסרטים בטלוויזיה: הם מתקרבים ונוגעים. אם הילד מתקרב לטלוויזיה, קחו אותו לבדיקה – ייתכן שהוא פשוט לא רואה טוב. אם הילד נוהג להתקרב גם לחפצים אחרים ובפרט אם יש רקע משפחתי של בעיית ראייה, קחו אותו לבדיקה. אין הוכחה מדעית לכך שהקרינה של הטלוויזיה או </a:t>
            </a:r>
            <a:r>
              <a:rPr lang="he-IL" dirty="0" err="1" smtClean="0"/>
              <a:t>הקירבה</a:t>
            </a:r>
            <a:r>
              <a:rPr lang="he-IL" dirty="0" smtClean="0"/>
              <a:t> גורמת לנזק בעיניים.</a:t>
            </a:r>
          </a:p>
          <a:p>
            <a:pPr>
              <a:buNone/>
            </a:pPr>
            <a:endParaRPr lang="en-US" dirty="0"/>
          </a:p>
        </p:txBody>
      </p:sp>
      <p:pic>
        <p:nvPicPr>
          <p:cNvPr id="2052" name="Picture 4" descr="תוצאת תמונה עבור ילד ליד טלוויזיה"/>
          <p:cNvPicPr>
            <a:picLocks noChangeAspect="1" noChangeArrowheads="1"/>
          </p:cNvPicPr>
          <p:nvPr/>
        </p:nvPicPr>
        <p:blipFill>
          <a:blip r:embed="rId2" cstate="print"/>
          <a:srcRect/>
          <a:stretch>
            <a:fillRect/>
          </a:stretch>
        </p:blipFill>
        <p:spPr bwMode="auto">
          <a:xfrm>
            <a:off x="179512" y="5109864"/>
            <a:ext cx="2520280" cy="174813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TotalTime>
  <Words>575</Words>
  <Application>Microsoft Office PowerPoint</Application>
  <PresentationFormat>‫הצגה על המסך (4:3)</PresentationFormat>
  <Paragraphs>53</Paragraphs>
  <Slides>7</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7</vt:i4>
      </vt:variant>
    </vt:vector>
  </HeadingPairs>
  <TitlesOfParts>
    <vt:vector size="8" baseType="lpstr">
      <vt:lpstr>ערכת נושא Office</vt:lpstr>
      <vt:lpstr>עבודת הגשה על העין</vt:lpstr>
      <vt:lpstr>הסבר על העין</vt:lpstr>
      <vt:lpstr>מבנה העין</vt:lpstr>
      <vt:lpstr>האם קריאה באור עמום או חזק מדי יכולה לפגום בראייה? </vt:lpstr>
      <vt:lpstr>כל כמה זמן יש צורך לגשת לבדיקת עיניים? </vt:lpstr>
      <vt:lpstr>מאיזה גיל יש לקחת את הילד להיבדק אצל רופא עיניים? </vt:lpstr>
      <vt:lpstr>הילד שלי אוהב להתקרב לטלוויזיה – האם זה מסוכן?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עבודת הגשה על העין</dc:title>
  <dc:creator>HP</dc:creator>
  <cp:lastModifiedBy>user</cp:lastModifiedBy>
  <cp:revision>36</cp:revision>
  <cp:lastPrinted>2016-11-14T08:35:32Z</cp:lastPrinted>
  <dcterms:created xsi:type="dcterms:W3CDTF">2016-11-13T13:25:26Z</dcterms:created>
  <dcterms:modified xsi:type="dcterms:W3CDTF">2016-11-17T07:15:11Z</dcterms:modified>
</cp:coreProperties>
</file>